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5"/>
  </p:notesMasterIdLst>
  <p:sldIdLst>
    <p:sldId id="368" r:id="rId3"/>
    <p:sldId id="505" r:id="rId4"/>
    <p:sldId id="508" r:id="rId5"/>
    <p:sldId id="513" r:id="rId6"/>
    <p:sldId id="514" r:id="rId7"/>
    <p:sldId id="512" r:id="rId8"/>
    <p:sldId id="506" r:id="rId9"/>
    <p:sldId id="511" r:id="rId10"/>
    <p:sldId id="507" r:id="rId11"/>
    <p:sldId id="510" r:id="rId12"/>
    <p:sldId id="463" r:id="rId13"/>
    <p:sldId id="473" r:id="rId14"/>
    <p:sldId id="488" r:id="rId15"/>
    <p:sldId id="490" r:id="rId16"/>
    <p:sldId id="491" r:id="rId17"/>
    <p:sldId id="492" r:id="rId18"/>
    <p:sldId id="494" r:id="rId19"/>
    <p:sldId id="497" r:id="rId20"/>
    <p:sldId id="493" r:id="rId21"/>
    <p:sldId id="495" r:id="rId22"/>
    <p:sldId id="496" r:id="rId23"/>
    <p:sldId id="486" r:id="rId24"/>
    <p:sldId id="468" r:id="rId25"/>
    <p:sldId id="472" r:id="rId26"/>
    <p:sldId id="469" r:id="rId27"/>
    <p:sldId id="487" r:id="rId28"/>
    <p:sldId id="470" r:id="rId29"/>
    <p:sldId id="484" r:id="rId30"/>
    <p:sldId id="485" r:id="rId31"/>
    <p:sldId id="499" r:id="rId32"/>
    <p:sldId id="478" r:id="rId33"/>
    <p:sldId id="476" r:id="rId34"/>
    <p:sldId id="474" r:id="rId35"/>
    <p:sldId id="479" r:id="rId36"/>
    <p:sldId id="480" r:id="rId37"/>
    <p:sldId id="481" r:id="rId38"/>
    <p:sldId id="477" r:id="rId39"/>
    <p:sldId id="482" r:id="rId40"/>
    <p:sldId id="467" r:id="rId41"/>
    <p:sldId id="498" r:id="rId42"/>
    <p:sldId id="462" r:id="rId43"/>
    <p:sldId id="461" r:id="rId44"/>
    <p:sldId id="464" r:id="rId45"/>
    <p:sldId id="459" r:id="rId46"/>
    <p:sldId id="502" r:id="rId47"/>
    <p:sldId id="503" r:id="rId48"/>
    <p:sldId id="504" r:id="rId49"/>
    <p:sldId id="501" r:id="rId50"/>
    <p:sldId id="465" r:id="rId51"/>
    <p:sldId id="483" r:id="rId52"/>
    <p:sldId id="450" r:id="rId53"/>
    <p:sldId id="4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1"/>
    <p:restoredTop sz="92974"/>
  </p:normalViewPr>
  <p:slideViewPr>
    <p:cSldViewPr snapToGrid="0" snapToObjects="1">
      <p:cViewPr>
        <p:scale>
          <a:sx n="94" d="100"/>
          <a:sy n="94" d="100"/>
        </p:scale>
        <p:origin x="1056" y="26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Lack of a specific type of security in BGP (origin validation) helped hackers to rob a bitcoin bank.</a:t>
            </a:r>
            <a:br>
              <a:rPr lang="en-US" sz="5400" dirty="0"/>
            </a:b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41950-F0CC-E842-B9A4-44A80721C98A}"/>
              </a:ext>
            </a:extLst>
          </p:cNvPr>
          <p:cNvSpPr/>
          <p:nvPr/>
        </p:nvSpPr>
        <p:spPr>
          <a:xfrm>
            <a:off x="2886497" y="5892000"/>
            <a:ext cx="4999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https://www.wired.com/2014/08/isp-bitcoin-theft/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8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A8E88D-4F2F-C145-A850-11676179EF0A}"/>
              </a:ext>
            </a:extLst>
          </p:cNvPr>
          <p:cNvSpPr/>
          <p:nvPr/>
        </p:nvSpPr>
        <p:spPr>
          <a:xfrm>
            <a:off x="997045" y="4602479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EBB493-84E2-024B-9859-235D66107F78}"/>
              </a:ext>
            </a:extLst>
          </p:cNvPr>
          <p:cNvSpPr/>
          <p:nvPr/>
        </p:nvSpPr>
        <p:spPr>
          <a:xfrm>
            <a:off x="1005176" y="490005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34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505739" y="4315865"/>
            <a:ext cx="557083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01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368769" y="3673342"/>
            <a:ext cx="1275691" cy="12853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1895061" y="3723123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1895061" y="4324051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2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3100065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4254805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1533032" y="3180373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1515712" y="5431474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447007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473864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500721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527577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554434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581290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608147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635004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661860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FEA590-A129-E64B-9815-DB90DA9F109A}"/>
              </a:ext>
            </a:extLst>
          </p:cNvPr>
          <p:cNvSpPr/>
          <p:nvPr/>
        </p:nvSpPr>
        <p:spPr>
          <a:xfrm>
            <a:off x="688717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23C36A-BFAB-094D-A92C-0037928AC570}"/>
              </a:ext>
            </a:extLst>
          </p:cNvPr>
          <p:cNvSpPr/>
          <p:nvPr/>
        </p:nvSpPr>
        <p:spPr>
          <a:xfrm>
            <a:off x="715573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B65BE1-4C58-4440-ADE7-91428C4D1324}"/>
              </a:ext>
            </a:extLst>
          </p:cNvPr>
          <p:cNvSpPr/>
          <p:nvPr/>
        </p:nvSpPr>
        <p:spPr>
          <a:xfrm>
            <a:off x="742430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2A9B322-CC78-134E-BE63-BB9EA55EAB16}"/>
              </a:ext>
            </a:extLst>
          </p:cNvPr>
          <p:cNvSpPr/>
          <p:nvPr/>
        </p:nvSpPr>
        <p:spPr>
          <a:xfrm>
            <a:off x="769287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EC53FE-B07A-FF44-BF37-1E142C82DD39}"/>
              </a:ext>
            </a:extLst>
          </p:cNvPr>
          <p:cNvSpPr/>
          <p:nvPr/>
        </p:nvSpPr>
        <p:spPr>
          <a:xfrm>
            <a:off x="796143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2D673D-8BF2-A147-9D40-E68D7549E6DF}"/>
              </a:ext>
            </a:extLst>
          </p:cNvPr>
          <p:cNvSpPr/>
          <p:nvPr/>
        </p:nvSpPr>
        <p:spPr>
          <a:xfrm>
            <a:off x="823000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056D8A-0E24-834F-91A4-6FF6DA056F31}"/>
              </a:ext>
            </a:extLst>
          </p:cNvPr>
          <p:cNvSpPr/>
          <p:nvPr/>
        </p:nvSpPr>
        <p:spPr>
          <a:xfrm>
            <a:off x="849856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6055E-EC5E-6A46-AC80-E14630F96328}"/>
              </a:ext>
            </a:extLst>
          </p:cNvPr>
          <p:cNvSpPr/>
          <p:nvPr/>
        </p:nvSpPr>
        <p:spPr>
          <a:xfrm>
            <a:off x="876713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CE09F8-F3E4-C644-A693-38F0BA1BC6D8}"/>
              </a:ext>
            </a:extLst>
          </p:cNvPr>
          <p:cNvSpPr/>
          <p:nvPr/>
        </p:nvSpPr>
        <p:spPr>
          <a:xfrm>
            <a:off x="903570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D7C836-C709-3F41-8E3C-C134E8F8BDC4}"/>
              </a:ext>
            </a:extLst>
          </p:cNvPr>
          <p:cNvSpPr/>
          <p:nvPr/>
        </p:nvSpPr>
        <p:spPr>
          <a:xfrm>
            <a:off x="930426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0AC959-44F3-4A43-BBA7-84F698E5A3D4}"/>
              </a:ext>
            </a:extLst>
          </p:cNvPr>
          <p:cNvSpPr/>
          <p:nvPr/>
        </p:nvSpPr>
        <p:spPr>
          <a:xfrm>
            <a:off x="957283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01161D-0794-7249-B7DF-E002491EF762}"/>
              </a:ext>
            </a:extLst>
          </p:cNvPr>
          <p:cNvSpPr/>
          <p:nvPr/>
        </p:nvSpPr>
        <p:spPr>
          <a:xfrm>
            <a:off x="984139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4427039" y="4868659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4252060" y="5654899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1683853" y="570822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1610456" y="2600223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5893942" y="5617048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5380383" y="5312731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21920" y="6518887"/>
            <a:ext cx="8839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venir Book" panose="02000503020000020003" pitchFamily="2" charset="0"/>
              </a:rPr>
              <a:t>Source </a:t>
            </a:r>
            <a:r>
              <a:rPr lang="en-US" sz="1050" dirty="0">
                <a:latin typeface="Avenir Book" panose="02000503020000020003" pitchFamily="2" charset="0"/>
                <a:hlinkClick r:id="rId3"/>
              </a:rPr>
              <a:t>https://www.juniper.net/documentation/en_US/junos/information-products/pathway-pages/cos/config-guide-hierarchical-cos.pdf</a:t>
            </a:r>
            <a:endParaRPr lang="en-US" sz="105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7650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51" y="1102057"/>
            <a:ext cx="11374611" cy="4653886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On 27 October 1980, </a:t>
            </a:r>
            <a:r>
              <a:rPr lang="en-US" sz="5400" i="1" dirty="0"/>
              <a:t>all</a:t>
            </a:r>
            <a:r>
              <a:rPr lang="en-US" sz="5400" dirty="0"/>
              <a:t> routers in the entire Internet had to be rebooted </a:t>
            </a:r>
            <a:r>
              <a:rPr lang="en-US" sz="5400" i="1" dirty="0"/>
              <a:t>simultaneously</a:t>
            </a:r>
            <a:r>
              <a:rPr lang="en-US" sz="5400" b="1" i="1" dirty="0"/>
              <a:t> </a:t>
            </a:r>
            <a:r>
              <a:rPr lang="en-US" sz="5400" dirty="0"/>
              <a:t>to recover from a protocol design weakness.</a:t>
            </a:r>
            <a:br>
              <a:rPr lang="en-US" sz="5400" dirty="0"/>
            </a:br>
            <a:br>
              <a:rPr lang="en-US" sz="2700" dirty="0"/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Luckily, the Internet (which was called the ARPAnet at the time) was very small and not as widely used at the time.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AD4A53-4C7B-894D-ABD9-2844FBAAC6EC}"/>
              </a:ext>
            </a:extLst>
          </p:cNvPr>
          <p:cNvSpPr/>
          <p:nvPr/>
        </p:nvSpPr>
        <p:spPr>
          <a:xfrm>
            <a:off x="291151" y="635400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  <a:hlinkClick r:id="rId2"/>
              </a:rPr>
              <a:t>http://www.hannaypublications.com/portfolio/wp-content/uploads/2016/02/AppliedComms_A2.pdf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69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64 comparison creates ”loop”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 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72C575A-1202-3C4D-9EA0-4437EF23082E}"/>
              </a:ext>
            </a:extLst>
          </p:cNvPr>
          <p:cNvSpPr/>
          <p:nvPr/>
        </p:nvSpPr>
        <p:spPr>
          <a:xfrm>
            <a:off x="4731608" y="2313975"/>
            <a:ext cx="1859270" cy="18299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51" y="1102057"/>
            <a:ext cx="11374611" cy="4653886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Surely, we have learned our lesson?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Surely, we don’t make this mistake anymore?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  <a:br>
              <a:rPr lang="en-US" sz="5400" dirty="0"/>
            </a:br>
            <a:br>
              <a:rPr lang="en-US" sz="2400" dirty="0"/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See: BGP persistent route oscillations (RFC3345)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0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3477499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166138"/>
            <a:ext cx="11374611" cy="4170136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true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A bug in a widely used BGP implementation allowed an attacker to advertise a BGP route that </a:t>
            </a:r>
            <a:r>
              <a:rPr lang="en-US" sz="5400"/>
              <a:t>caused man</a:t>
            </a:r>
            <a:r>
              <a:rPr lang="en-US" sz="5400" dirty="0"/>
              <a:t>y</a:t>
            </a:r>
            <a:r>
              <a:rPr lang="en-US" sz="5400"/>
              <a:t>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  <a:br>
              <a:rPr lang="en-US" sz="5400" dirty="0"/>
            </a:br>
            <a:br>
              <a:rPr lang="en-US" sz="2700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Sending a specially constructed 4-octet AS-path caused certain routers to crash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CVE-2014-3818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9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security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6968770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11929</TotalTime>
  <Words>2271</Words>
  <Application>Microsoft Macintosh PowerPoint</Application>
  <PresentationFormat>Widescreen</PresentationFormat>
  <Paragraphs>317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Protocol correctness is hard.  Much harder than you think.</vt:lpstr>
      <vt:lpstr>A true story  On 27 October 1980, all routers in the entire Internet had to be rebooted simultaneously to recover from a protocol design weakness.  Luckily, the Internet (which was called the ARPAnet at the time) was very small and not as widely used at the time.</vt:lpstr>
      <vt:lpstr>Version numbers to pick newest message</vt:lpstr>
      <vt:lpstr>Modulo 64 comparison creates ”loop”</vt:lpstr>
      <vt:lpstr>Surely, we have learned our lesson? Surely, we don’t make this mistake anymore?  A similar problem exists in the BGP specification and is observed in the Internet to this day.  See: BGP persistent route oscillations (RFC3345)</vt:lpstr>
      <vt:lpstr>Implementation correctness is hard.  Much harder than you think.</vt:lpstr>
      <vt:lpstr>A true story  A bug in a widely used BGP implementation allowed an attacker to advertise a BGP route that caused many BGP routers on the other side of the world to crash.  Sending a specially constructed 4-octet AS-path caused certain routers to crash CVE-2014-3818 https://securitytracker.com/id/1031009</vt:lpstr>
      <vt:lpstr>Protocol security is hard.  Much harder than you think.</vt:lpstr>
      <vt:lpstr>A true story  Lack of a specific type of security in BGP (origin validation) helped hackers to rob a bitcoin bank.  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Active Queue Management (AQM)</vt:lpstr>
      <vt:lpstr>Hierarchical queue scheduler</vt:lpstr>
      <vt:lpstr>Congestion control approaches</vt:lpstr>
      <vt:lpstr>Flow control</vt:lpstr>
      <vt:lpstr>Mixing up flow, congestion and error control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Soft state vs hard state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       Packet replication loops</vt:lpstr>
      <vt:lpstr>       Packet replication loops</vt:lpstr>
      <vt:lpstr>Example: Ethernet address learning + SPT</vt:lpstr>
      <vt:lpstr>       Triggered state machine loops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3841</cp:revision>
  <cp:lastPrinted>2019-03-24T13:39:34Z</cp:lastPrinted>
  <dcterms:created xsi:type="dcterms:W3CDTF">2018-10-12T16:19:54Z</dcterms:created>
  <dcterms:modified xsi:type="dcterms:W3CDTF">2019-11-16T19:45:43Z</dcterms:modified>
</cp:coreProperties>
</file>